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5" r:id="rId3"/>
    <p:sldId id="286" r:id="rId4"/>
    <p:sldId id="257" r:id="rId5"/>
    <p:sldId id="258" r:id="rId6"/>
    <p:sldId id="259" r:id="rId7"/>
    <p:sldId id="260" r:id="rId8"/>
    <p:sldId id="262" r:id="rId9"/>
    <p:sldId id="287" r:id="rId10"/>
    <p:sldId id="288" r:id="rId11"/>
    <p:sldId id="264" r:id="rId12"/>
    <p:sldId id="265" r:id="rId13"/>
    <p:sldId id="289" r:id="rId14"/>
    <p:sldId id="266" r:id="rId15"/>
    <p:sldId id="290"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06" autoAdjust="0"/>
    <p:restoredTop sz="94660"/>
  </p:normalViewPr>
  <p:slideViewPr>
    <p:cSldViewPr snapToGrid="0">
      <p:cViewPr varScale="1">
        <p:scale>
          <a:sx n="74" d="100"/>
          <a:sy n="74" d="100"/>
        </p:scale>
        <p:origin x="132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ECBFA41-7CA7-4562-AD4F-EBF181C96C77}" type="datetimeFigureOut">
              <a:rPr lang="en-US" smtClean="0"/>
              <a:t>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86738-5840-49A9-B171-976D96E00480}" type="slidenum">
              <a:rPr lang="en-US" smtClean="0"/>
              <a:t>‹#›</a:t>
            </a:fld>
            <a:endParaRPr lang="en-US"/>
          </a:p>
        </p:txBody>
      </p:sp>
    </p:spTree>
    <p:extLst>
      <p:ext uri="{BB962C8B-B14F-4D97-AF65-F5344CB8AC3E}">
        <p14:creationId xmlns:p14="http://schemas.microsoft.com/office/powerpoint/2010/main" val="2917112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CBFA41-7CA7-4562-AD4F-EBF181C96C77}" type="datetimeFigureOut">
              <a:rPr lang="en-US" smtClean="0"/>
              <a:t>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86738-5840-49A9-B171-976D96E00480}" type="slidenum">
              <a:rPr lang="en-US" smtClean="0"/>
              <a:t>‹#›</a:t>
            </a:fld>
            <a:endParaRPr lang="en-US"/>
          </a:p>
        </p:txBody>
      </p:sp>
    </p:spTree>
    <p:extLst>
      <p:ext uri="{BB962C8B-B14F-4D97-AF65-F5344CB8AC3E}">
        <p14:creationId xmlns:p14="http://schemas.microsoft.com/office/powerpoint/2010/main" val="332235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CBFA41-7CA7-4562-AD4F-EBF181C96C77}" type="datetimeFigureOut">
              <a:rPr lang="en-US" smtClean="0"/>
              <a:t>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86738-5840-49A9-B171-976D96E00480}" type="slidenum">
              <a:rPr lang="en-US" smtClean="0"/>
              <a:t>‹#›</a:t>
            </a:fld>
            <a:endParaRPr lang="en-US"/>
          </a:p>
        </p:txBody>
      </p:sp>
    </p:spTree>
    <p:extLst>
      <p:ext uri="{BB962C8B-B14F-4D97-AF65-F5344CB8AC3E}">
        <p14:creationId xmlns:p14="http://schemas.microsoft.com/office/powerpoint/2010/main" val="148629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CBFA41-7CA7-4562-AD4F-EBF181C96C77}" type="datetimeFigureOut">
              <a:rPr lang="en-US" smtClean="0"/>
              <a:t>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86738-5840-49A9-B171-976D96E00480}" type="slidenum">
              <a:rPr lang="en-US" smtClean="0"/>
              <a:t>‹#›</a:t>
            </a:fld>
            <a:endParaRPr lang="en-US"/>
          </a:p>
        </p:txBody>
      </p:sp>
    </p:spTree>
    <p:extLst>
      <p:ext uri="{BB962C8B-B14F-4D97-AF65-F5344CB8AC3E}">
        <p14:creationId xmlns:p14="http://schemas.microsoft.com/office/powerpoint/2010/main" val="207949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CBFA41-7CA7-4562-AD4F-EBF181C96C77}" type="datetimeFigureOut">
              <a:rPr lang="en-US" smtClean="0"/>
              <a:t>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86738-5840-49A9-B171-976D96E00480}" type="slidenum">
              <a:rPr lang="en-US" smtClean="0"/>
              <a:t>‹#›</a:t>
            </a:fld>
            <a:endParaRPr lang="en-US"/>
          </a:p>
        </p:txBody>
      </p:sp>
    </p:spTree>
    <p:extLst>
      <p:ext uri="{BB962C8B-B14F-4D97-AF65-F5344CB8AC3E}">
        <p14:creationId xmlns:p14="http://schemas.microsoft.com/office/powerpoint/2010/main" val="253848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ECBFA41-7CA7-4562-AD4F-EBF181C96C77}" type="datetimeFigureOut">
              <a:rPr lang="en-US" smtClean="0"/>
              <a:t>11/8/2013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86738-5840-49A9-B171-976D96E00480}" type="slidenum">
              <a:rPr lang="en-US" smtClean="0"/>
              <a:t>‹#›</a:t>
            </a:fld>
            <a:endParaRPr lang="en-US"/>
          </a:p>
        </p:txBody>
      </p:sp>
    </p:spTree>
    <p:extLst>
      <p:ext uri="{BB962C8B-B14F-4D97-AF65-F5344CB8AC3E}">
        <p14:creationId xmlns:p14="http://schemas.microsoft.com/office/powerpoint/2010/main" val="84758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ECBFA41-7CA7-4562-AD4F-EBF181C96C77}" type="datetimeFigureOut">
              <a:rPr lang="en-US" smtClean="0"/>
              <a:t>11/8/2013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486738-5840-49A9-B171-976D96E00480}" type="slidenum">
              <a:rPr lang="en-US" smtClean="0"/>
              <a:t>‹#›</a:t>
            </a:fld>
            <a:endParaRPr lang="en-US"/>
          </a:p>
        </p:txBody>
      </p:sp>
    </p:spTree>
    <p:extLst>
      <p:ext uri="{BB962C8B-B14F-4D97-AF65-F5344CB8AC3E}">
        <p14:creationId xmlns:p14="http://schemas.microsoft.com/office/powerpoint/2010/main" val="200336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ECBFA41-7CA7-4562-AD4F-EBF181C96C77}" type="datetimeFigureOut">
              <a:rPr lang="en-US" smtClean="0"/>
              <a:t>11/8/2013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486738-5840-49A9-B171-976D96E00480}" type="slidenum">
              <a:rPr lang="en-US" smtClean="0"/>
              <a:t>‹#›</a:t>
            </a:fld>
            <a:endParaRPr lang="en-US"/>
          </a:p>
        </p:txBody>
      </p:sp>
    </p:spTree>
    <p:extLst>
      <p:ext uri="{BB962C8B-B14F-4D97-AF65-F5344CB8AC3E}">
        <p14:creationId xmlns:p14="http://schemas.microsoft.com/office/powerpoint/2010/main" val="2580116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CBFA41-7CA7-4562-AD4F-EBF181C96C77}" type="datetimeFigureOut">
              <a:rPr lang="en-US" smtClean="0"/>
              <a:t>11/8/2013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86738-5840-49A9-B171-976D96E00480}" type="slidenum">
              <a:rPr lang="en-US" smtClean="0"/>
              <a:t>‹#›</a:t>
            </a:fld>
            <a:endParaRPr lang="en-US"/>
          </a:p>
        </p:txBody>
      </p:sp>
    </p:spTree>
    <p:extLst>
      <p:ext uri="{BB962C8B-B14F-4D97-AF65-F5344CB8AC3E}">
        <p14:creationId xmlns:p14="http://schemas.microsoft.com/office/powerpoint/2010/main" val="24178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CBFA41-7CA7-4562-AD4F-EBF181C96C77}" type="datetimeFigureOut">
              <a:rPr lang="en-US" smtClean="0"/>
              <a:t>11/8/2013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86738-5840-49A9-B171-976D96E00480}" type="slidenum">
              <a:rPr lang="en-US" smtClean="0"/>
              <a:t>‹#›</a:t>
            </a:fld>
            <a:endParaRPr lang="en-US"/>
          </a:p>
        </p:txBody>
      </p:sp>
    </p:spTree>
    <p:extLst>
      <p:ext uri="{BB962C8B-B14F-4D97-AF65-F5344CB8AC3E}">
        <p14:creationId xmlns:p14="http://schemas.microsoft.com/office/powerpoint/2010/main" val="26322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CBFA41-7CA7-4562-AD4F-EBF181C96C77}" type="datetimeFigureOut">
              <a:rPr lang="en-US" smtClean="0"/>
              <a:t>11/8/2013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86738-5840-49A9-B171-976D96E00480}" type="slidenum">
              <a:rPr lang="en-US" smtClean="0"/>
              <a:t>‹#›</a:t>
            </a:fld>
            <a:endParaRPr lang="en-US"/>
          </a:p>
        </p:txBody>
      </p:sp>
    </p:spTree>
    <p:extLst>
      <p:ext uri="{BB962C8B-B14F-4D97-AF65-F5344CB8AC3E}">
        <p14:creationId xmlns:p14="http://schemas.microsoft.com/office/powerpoint/2010/main" val="156771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CBFA41-7CA7-4562-AD4F-EBF181C96C77}" type="datetimeFigureOut">
              <a:rPr lang="en-US" smtClean="0"/>
              <a:t>11/8/2013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86738-5840-49A9-B171-976D96E00480}" type="slidenum">
              <a:rPr lang="en-US" smtClean="0"/>
              <a:t>‹#›</a:t>
            </a:fld>
            <a:endParaRPr lang="en-US"/>
          </a:p>
        </p:txBody>
      </p:sp>
    </p:spTree>
    <p:extLst>
      <p:ext uri="{BB962C8B-B14F-4D97-AF65-F5344CB8AC3E}">
        <p14:creationId xmlns:p14="http://schemas.microsoft.com/office/powerpoint/2010/main" val="1748268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642264" y="0"/>
            <a:ext cx="3501736" cy="1200329"/>
          </a:xfrm>
          <a:prstGeom prst="rect">
            <a:avLst/>
          </a:prstGeom>
          <a:noFill/>
        </p:spPr>
        <p:txBody>
          <a:bodyPr wrap="square" rtlCol="0">
            <a:spAutoFit/>
          </a:bodyPr>
          <a:lstStyle/>
          <a:p>
            <a:pPr algn="r"/>
            <a:r>
              <a:rPr lang="en-US" sz="3600" b="1" dirty="0" smtClean="0"/>
              <a:t>Ruth 1.6-2.23</a:t>
            </a:r>
          </a:p>
          <a:p>
            <a:pPr algn="r"/>
            <a:r>
              <a:rPr lang="en-US" sz="3600" b="1" dirty="0" smtClean="0"/>
              <a:t>Bethlehem</a:t>
            </a:r>
            <a:endParaRPr lang="en-US" sz="3600" b="1" dirty="0"/>
          </a:p>
        </p:txBody>
      </p:sp>
    </p:spTree>
    <p:extLst>
      <p:ext uri="{BB962C8B-B14F-4D97-AF65-F5344CB8AC3E}">
        <p14:creationId xmlns:p14="http://schemas.microsoft.com/office/powerpoint/2010/main" val="103118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5103674"/>
            <a:ext cx="9144000" cy="1754326"/>
          </a:xfrm>
          <a:prstGeom prst="rect">
            <a:avLst/>
          </a:prstGeom>
          <a:solidFill>
            <a:schemeClr val="bg1">
              <a:lumMod val="65000"/>
            </a:schemeClr>
          </a:solidFill>
        </p:spPr>
        <p:txBody>
          <a:bodyPr wrap="square" rtlCol="0">
            <a:spAutoFit/>
          </a:bodyPr>
          <a:lstStyle/>
          <a:p>
            <a:r>
              <a:rPr lang="en-US" sz="3600" b="1" dirty="0" smtClean="0"/>
              <a:t>Ruth 1.13</a:t>
            </a:r>
            <a:r>
              <a:rPr lang="en-US" sz="3600" b="1" dirty="0"/>
              <a:t>: “…for it is harder for me than for you, for the hand of the LORD has gone forth against me.”</a:t>
            </a:r>
            <a:endParaRPr lang="en-US" sz="3600" b="1" dirty="0" smtClean="0"/>
          </a:p>
        </p:txBody>
      </p:sp>
    </p:spTree>
    <p:extLst>
      <p:ext uri="{BB962C8B-B14F-4D97-AF65-F5344CB8AC3E}">
        <p14:creationId xmlns:p14="http://schemas.microsoft.com/office/powerpoint/2010/main" val="1788001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347725"/>
            <a:ext cx="8686800" cy="4433057"/>
          </a:xfrm>
          <a:prstGeom prst="rect">
            <a:avLst/>
          </a:prstGeom>
          <a:solidFill>
            <a:schemeClr val="bg1">
              <a:lumMod val="65000"/>
            </a:schemeClr>
          </a:solidFill>
        </p:spPr>
      </p:pic>
      <p:sp>
        <p:nvSpPr>
          <p:cNvPr id="3" name="TextBox 2"/>
          <p:cNvSpPr txBox="1"/>
          <p:nvPr/>
        </p:nvSpPr>
        <p:spPr>
          <a:xfrm>
            <a:off x="0" y="0"/>
            <a:ext cx="9144000" cy="1569660"/>
          </a:xfrm>
          <a:prstGeom prst="rect">
            <a:avLst/>
          </a:prstGeom>
          <a:noFill/>
        </p:spPr>
        <p:txBody>
          <a:bodyPr wrap="square" rtlCol="0">
            <a:spAutoFit/>
          </a:bodyPr>
          <a:lstStyle/>
          <a:p>
            <a:r>
              <a:rPr lang="en-US" sz="3200" b="1" dirty="0" smtClean="0"/>
              <a:t>In the Bible, a “good” character is one who believes in God’s revelation and acts on it, one who takes the “top line.”</a:t>
            </a:r>
            <a:endParaRPr lang="en-US" sz="3200" b="1" dirty="0"/>
          </a:p>
        </p:txBody>
      </p:sp>
      <p:sp>
        <p:nvSpPr>
          <p:cNvPr id="7" name="TextBox 6"/>
          <p:cNvSpPr txBox="1"/>
          <p:nvPr/>
        </p:nvSpPr>
        <p:spPr>
          <a:xfrm>
            <a:off x="0" y="5780782"/>
            <a:ext cx="9144000" cy="1077218"/>
          </a:xfrm>
          <a:prstGeom prst="rect">
            <a:avLst/>
          </a:prstGeom>
          <a:noFill/>
        </p:spPr>
        <p:txBody>
          <a:bodyPr wrap="square" rtlCol="0">
            <a:spAutoFit/>
          </a:bodyPr>
          <a:lstStyle/>
          <a:p>
            <a:pPr algn="r"/>
            <a:r>
              <a:rPr lang="en-US" sz="3200" b="1" dirty="0" smtClean="0"/>
              <a:t>The “fool” is the one who turns away from God’s revelation and acts in the flesh, on the “bottom line.”</a:t>
            </a:r>
            <a:endParaRPr lang="en-US" sz="3200" b="1" dirty="0"/>
          </a:p>
        </p:txBody>
      </p:sp>
    </p:spTree>
    <p:extLst>
      <p:ext uri="{BB962C8B-B14F-4D97-AF65-F5344CB8AC3E}">
        <p14:creationId xmlns:p14="http://schemas.microsoft.com/office/powerpoint/2010/main" val="1943365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52450"/>
            <a:ext cx="9144000" cy="5632311"/>
          </a:xfrm>
          <a:prstGeom prst="rect">
            <a:avLst/>
          </a:prstGeom>
          <a:noFill/>
        </p:spPr>
        <p:txBody>
          <a:bodyPr wrap="square" rtlCol="0">
            <a:spAutoFit/>
          </a:bodyPr>
          <a:lstStyle/>
          <a:p>
            <a:r>
              <a:rPr lang="en-US" sz="3600" b="1" dirty="0" smtClean="0"/>
              <a:t>Ruth 1.16-18:  But Ruth said, “Do not urge me to leave you or turn back from following you; for where you go, I will go, and where you lodge, I will lodge. </a:t>
            </a:r>
            <a:r>
              <a:rPr lang="en-US" sz="3600" b="1" u="sng" dirty="0" smtClean="0">
                <a:solidFill>
                  <a:schemeClr val="accent6">
                    <a:lumMod val="50000"/>
                  </a:schemeClr>
                </a:solidFill>
              </a:rPr>
              <a:t>Your people shall be my people, and your God, my God</a:t>
            </a:r>
            <a:r>
              <a:rPr lang="en-US" sz="3600" b="1" dirty="0" smtClean="0"/>
              <a:t>.  Where you die, I will die, and there I will be buried. Thus may the </a:t>
            </a:r>
            <a:r>
              <a:rPr lang="en-US" sz="3600" b="1" dirty="0" smtClean="0">
                <a:solidFill>
                  <a:srgbClr val="FFFF00"/>
                </a:solidFill>
              </a:rPr>
              <a:t>LORD</a:t>
            </a:r>
            <a:r>
              <a:rPr lang="en-US" sz="3600" b="1" dirty="0" smtClean="0"/>
              <a:t> do to me, and worse, if anything but death parts you and me.”  When she saw that she was determined to go with her, she said no more to her.</a:t>
            </a:r>
          </a:p>
        </p:txBody>
      </p:sp>
    </p:spTree>
    <p:extLst>
      <p:ext uri="{BB962C8B-B14F-4D97-AF65-F5344CB8AC3E}">
        <p14:creationId xmlns:p14="http://schemas.microsoft.com/office/powerpoint/2010/main" val="762032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4430332" cy="5632311"/>
          </a:xfrm>
          <a:prstGeom prst="rect">
            <a:avLst/>
          </a:prstGeom>
          <a:noFill/>
        </p:spPr>
        <p:txBody>
          <a:bodyPr wrap="square" rtlCol="0">
            <a:spAutoFit/>
          </a:bodyPr>
          <a:lstStyle/>
          <a:p>
            <a:r>
              <a:rPr lang="en-US" sz="3600" b="1" u="heavy" dirty="0" smtClean="0">
                <a:solidFill>
                  <a:schemeClr val="accent6">
                    <a:lumMod val="50000"/>
                  </a:schemeClr>
                </a:solidFill>
              </a:rPr>
              <a:t>Naomi – Israelite</a:t>
            </a:r>
          </a:p>
          <a:p>
            <a:r>
              <a:rPr lang="en-US" sz="3600" b="1" dirty="0" smtClean="0"/>
              <a:t>Disobedient to Law</a:t>
            </a:r>
          </a:p>
          <a:p>
            <a:endParaRPr lang="en-US" sz="3600" b="1" dirty="0" smtClean="0"/>
          </a:p>
          <a:p>
            <a:r>
              <a:rPr lang="en-US" sz="3600" b="1" dirty="0" smtClean="0"/>
              <a:t>Weak in faith</a:t>
            </a:r>
          </a:p>
          <a:p>
            <a:endParaRPr lang="en-US" sz="3600" b="1" dirty="0" smtClean="0"/>
          </a:p>
          <a:p>
            <a:endParaRPr lang="en-US" sz="3600" b="1" dirty="0" smtClean="0"/>
          </a:p>
          <a:p>
            <a:r>
              <a:rPr lang="en-US" sz="3600" b="1" dirty="0" smtClean="0"/>
              <a:t>Seeks answers in human reasoning</a:t>
            </a:r>
          </a:p>
          <a:p>
            <a:endParaRPr lang="en-US" sz="3600" b="1" dirty="0" smtClean="0"/>
          </a:p>
          <a:p>
            <a:r>
              <a:rPr lang="en-US" sz="3600" b="1" dirty="0" smtClean="0"/>
              <a:t>Fails to represent God</a:t>
            </a:r>
            <a:endParaRPr lang="en-US" sz="3600" b="1" dirty="0"/>
          </a:p>
        </p:txBody>
      </p:sp>
      <p:sp>
        <p:nvSpPr>
          <p:cNvPr id="3" name="TextBox 2"/>
          <p:cNvSpPr txBox="1"/>
          <p:nvPr/>
        </p:nvSpPr>
        <p:spPr>
          <a:xfrm>
            <a:off x="4737284" y="10731"/>
            <a:ext cx="4430332" cy="6186309"/>
          </a:xfrm>
          <a:prstGeom prst="rect">
            <a:avLst/>
          </a:prstGeom>
          <a:noFill/>
        </p:spPr>
        <p:txBody>
          <a:bodyPr wrap="square" rtlCol="0">
            <a:spAutoFit/>
          </a:bodyPr>
          <a:lstStyle/>
          <a:p>
            <a:r>
              <a:rPr lang="en-US" sz="3600" b="1" u="heavy" dirty="0" smtClean="0">
                <a:solidFill>
                  <a:schemeClr val="accent6">
                    <a:lumMod val="50000"/>
                  </a:schemeClr>
                </a:solidFill>
              </a:rPr>
              <a:t>Ruth – Moabite</a:t>
            </a:r>
          </a:p>
          <a:p>
            <a:r>
              <a:rPr lang="en-US" sz="3600" b="1" dirty="0" smtClean="0"/>
              <a:t>Obedient to Law</a:t>
            </a:r>
          </a:p>
          <a:p>
            <a:endParaRPr lang="en-US" sz="3600" b="1" dirty="0" smtClean="0"/>
          </a:p>
          <a:p>
            <a:r>
              <a:rPr lang="en-US" sz="3600" b="1" dirty="0" smtClean="0"/>
              <a:t>Trusts in God’s promises</a:t>
            </a:r>
          </a:p>
          <a:p>
            <a:endParaRPr lang="en-US" sz="3600" b="1" dirty="0" smtClean="0"/>
          </a:p>
          <a:p>
            <a:r>
              <a:rPr lang="en-US" sz="3600" b="1" dirty="0" smtClean="0"/>
              <a:t>Seeks answers in God’s revelation</a:t>
            </a:r>
          </a:p>
          <a:p>
            <a:endParaRPr lang="en-US" sz="3600" b="1" dirty="0" smtClean="0"/>
          </a:p>
          <a:p>
            <a:r>
              <a:rPr lang="en-US" sz="3600" b="1" dirty="0" smtClean="0"/>
              <a:t>Loyal to Yahweh</a:t>
            </a:r>
          </a:p>
          <a:p>
            <a:endParaRPr lang="en-US" sz="3600" b="1" dirty="0" smtClean="0"/>
          </a:p>
        </p:txBody>
      </p:sp>
      <p:cxnSp>
        <p:nvCxnSpPr>
          <p:cNvPr id="4" name="Straight Connector 3"/>
          <p:cNvCxnSpPr/>
          <p:nvPr/>
        </p:nvCxnSpPr>
        <p:spPr>
          <a:xfrm>
            <a:off x="4430333" y="154546"/>
            <a:ext cx="0" cy="63364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762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6619009" cy="7509748"/>
          </a:xfrm>
          <a:prstGeom prst="rect">
            <a:avLst/>
          </a:prstGeom>
          <a:noFill/>
        </p:spPr>
        <p:txBody>
          <a:bodyPr wrap="square" rtlCol="0">
            <a:spAutoFit/>
          </a:bodyPr>
          <a:lstStyle/>
          <a:p>
            <a:pPr lvl="0"/>
            <a:r>
              <a:rPr lang="en-US" sz="3600" b="1" dirty="0" smtClean="0"/>
              <a:t>Deuteronomy 10.17-19:  For the LORD your God is the God of gods and the Lord of lords, the great, the mighty, and the awesome God who does not show partiality nor take a bribe.  </a:t>
            </a:r>
            <a:r>
              <a:rPr lang="en-US" sz="3600" b="1" u="sng" dirty="0" smtClean="0">
                <a:solidFill>
                  <a:schemeClr val="accent6">
                    <a:lumMod val="50000"/>
                  </a:schemeClr>
                </a:solidFill>
              </a:rPr>
              <a:t>He executes justice for the orphan and the widow, and shows His love for the alien by giving him food and clothing</a:t>
            </a:r>
            <a:r>
              <a:rPr lang="en-US" sz="3600" b="1" dirty="0" smtClean="0"/>
              <a:t>.  So show your love for the alien, for you were aliens in the land of Egypt. </a:t>
            </a:r>
          </a:p>
          <a:p>
            <a:pPr lvl="0" algn="r"/>
            <a:r>
              <a:rPr lang="en-US" sz="1400" b="1" dirty="0" smtClean="0"/>
              <a:t>Photo from commons.wikipedia.com</a:t>
            </a:r>
          </a:p>
          <a:p>
            <a:endParaRPr lang="en-US" sz="3600" b="1" dirty="0" smtClean="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12" r="52015"/>
          <a:stretch/>
        </p:blipFill>
        <p:spPr>
          <a:xfrm>
            <a:off x="6766560" y="0"/>
            <a:ext cx="2377440" cy="6858000"/>
          </a:xfrm>
          <a:prstGeom prst="rect">
            <a:avLst/>
          </a:prstGeom>
        </p:spPr>
      </p:pic>
    </p:spTree>
    <p:extLst>
      <p:ext uri="{BB962C8B-B14F-4D97-AF65-F5344CB8AC3E}">
        <p14:creationId xmlns:p14="http://schemas.microsoft.com/office/powerpoint/2010/main" val="3638191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4430332" cy="5632311"/>
          </a:xfrm>
          <a:prstGeom prst="rect">
            <a:avLst/>
          </a:prstGeom>
          <a:noFill/>
        </p:spPr>
        <p:txBody>
          <a:bodyPr wrap="square" rtlCol="0">
            <a:spAutoFit/>
          </a:bodyPr>
          <a:lstStyle/>
          <a:p>
            <a:r>
              <a:rPr lang="en-US" sz="3600" b="1" u="heavy" dirty="0" smtClean="0">
                <a:solidFill>
                  <a:schemeClr val="accent6">
                    <a:lumMod val="50000"/>
                  </a:schemeClr>
                </a:solidFill>
              </a:rPr>
              <a:t>Naomi – Israelite</a:t>
            </a:r>
          </a:p>
          <a:p>
            <a:r>
              <a:rPr lang="en-US" sz="3600" b="1" dirty="0" smtClean="0"/>
              <a:t>Disobedient to Law</a:t>
            </a:r>
          </a:p>
          <a:p>
            <a:endParaRPr lang="en-US" sz="3600" b="1" dirty="0" smtClean="0"/>
          </a:p>
          <a:p>
            <a:r>
              <a:rPr lang="en-US" sz="3600" b="1" dirty="0" smtClean="0"/>
              <a:t>Weak in faith</a:t>
            </a:r>
          </a:p>
          <a:p>
            <a:endParaRPr lang="en-US" sz="3600" b="1" dirty="0" smtClean="0"/>
          </a:p>
          <a:p>
            <a:endParaRPr lang="en-US" sz="3600" b="1" dirty="0" smtClean="0"/>
          </a:p>
          <a:p>
            <a:r>
              <a:rPr lang="en-US" sz="3600" b="1" dirty="0" smtClean="0">
                <a:solidFill>
                  <a:srgbClr val="FF0000"/>
                </a:solidFill>
              </a:rPr>
              <a:t>Seeks answers in human reasoning</a:t>
            </a:r>
          </a:p>
          <a:p>
            <a:endParaRPr lang="en-US" sz="3600" b="1" dirty="0" smtClean="0"/>
          </a:p>
          <a:p>
            <a:r>
              <a:rPr lang="en-US" sz="3600" b="1" dirty="0" smtClean="0"/>
              <a:t>Fails to represent God</a:t>
            </a:r>
            <a:endParaRPr lang="en-US" sz="3600" b="1" dirty="0"/>
          </a:p>
        </p:txBody>
      </p:sp>
      <p:sp>
        <p:nvSpPr>
          <p:cNvPr id="3" name="TextBox 2"/>
          <p:cNvSpPr txBox="1"/>
          <p:nvPr/>
        </p:nvSpPr>
        <p:spPr>
          <a:xfrm>
            <a:off x="4737284" y="10731"/>
            <a:ext cx="4430332" cy="6186309"/>
          </a:xfrm>
          <a:prstGeom prst="rect">
            <a:avLst/>
          </a:prstGeom>
          <a:noFill/>
        </p:spPr>
        <p:txBody>
          <a:bodyPr wrap="square" rtlCol="0">
            <a:spAutoFit/>
          </a:bodyPr>
          <a:lstStyle/>
          <a:p>
            <a:r>
              <a:rPr lang="en-US" sz="3600" b="1" u="heavy" dirty="0" smtClean="0">
                <a:solidFill>
                  <a:schemeClr val="accent6">
                    <a:lumMod val="50000"/>
                  </a:schemeClr>
                </a:solidFill>
              </a:rPr>
              <a:t>Ruth – Moabite</a:t>
            </a:r>
          </a:p>
          <a:p>
            <a:r>
              <a:rPr lang="en-US" sz="3600" b="1" dirty="0" smtClean="0"/>
              <a:t>Obedient to Law</a:t>
            </a:r>
          </a:p>
          <a:p>
            <a:endParaRPr lang="en-US" sz="3600" b="1" dirty="0" smtClean="0"/>
          </a:p>
          <a:p>
            <a:r>
              <a:rPr lang="en-US" sz="3600" b="1" dirty="0" smtClean="0"/>
              <a:t>Trusts in God’s promises</a:t>
            </a:r>
          </a:p>
          <a:p>
            <a:endParaRPr lang="en-US" sz="3600" b="1" dirty="0" smtClean="0"/>
          </a:p>
          <a:p>
            <a:r>
              <a:rPr lang="en-US" sz="3600" b="1" dirty="0" smtClean="0">
                <a:solidFill>
                  <a:srgbClr val="FF0000"/>
                </a:solidFill>
              </a:rPr>
              <a:t>Seeks answers in God’s revelation</a:t>
            </a:r>
          </a:p>
          <a:p>
            <a:endParaRPr lang="en-US" sz="3600" b="1" dirty="0" smtClean="0"/>
          </a:p>
          <a:p>
            <a:r>
              <a:rPr lang="en-US" sz="3600" b="1" dirty="0" smtClean="0"/>
              <a:t>Loyal to Yahweh</a:t>
            </a:r>
          </a:p>
          <a:p>
            <a:endParaRPr lang="en-US" sz="3600" b="1" dirty="0" smtClean="0"/>
          </a:p>
        </p:txBody>
      </p:sp>
      <p:cxnSp>
        <p:nvCxnSpPr>
          <p:cNvPr id="4" name="Straight Connector 3"/>
          <p:cNvCxnSpPr/>
          <p:nvPr/>
        </p:nvCxnSpPr>
        <p:spPr>
          <a:xfrm>
            <a:off x="4430333" y="154546"/>
            <a:ext cx="0" cy="63364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624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81000"/>
            <a:ext cx="9144000" cy="6186309"/>
          </a:xfrm>
          <a:prstGeom prst="rect">
            <a:avLst/>
          </a:prstGeom>
          <a:noFill/>
        </p:spPr>
        <p:txBody>
          <a:bodyPr wrap="square" rtlCol="0">
            <a:spAutoFit/>
          </a:bodyPr>
          <a:lstStyle/>
          <a:p>
            <a:r>
              <a:rPr lang="en-US" sz="3600" b="1" dirty="0" smtClean="0"/>
              <a:t>Ruth 1.19-21:  So they both went until they came to Bethlehem. And when they had come to Bethlehem, all the city was stirred because of them, and the women said, “Is this Naomi?”  She said to them, “</a:t>
            </a:r>
            <a:r>
              <a:rPr lang="en-US" sz="3600" b="1" u="sng" dirty="0" smtClean="0">
                <a:solidFill>
                  <a:schemeClr val="accent6">
                    <a:lumMod val="50000"/>
                  </a:schemeClr>
                </a:solidFill>
              </a:rPr>
              <a:t>Do not call me Naomi; call me Mara, for the Almighty has dealt very bitterly with me.</a:t>
            </a:r>
            <a:r>
              <a:rPr lang="en-US" sz="3600" b="1" dirty="0" smtClean="0">
                <a:solidFill>
                  <a:schemeClr val="accent6">
                    <a:lumMod val="50000"/>
                  </a:schemeClr>
                </a:solidFill>
              </a:rPr>
              <a:t> </a:t>
            </a:r>
            <a:r>
              <a:rPr lang="en-US" sz="3600" b="1" dirty="0" smtClean="0">
                <a:solidFill>
                  <a:schemeClr val="accent1">
                    <a:lumMod val="50000"/>
                  </a:schemeClr>
                </a:solidFill>
              </a:rPr>
              <a:t> </a:t>
            </a:r>
            <a:r>
              <a:rPr lang="en-US" sz="3600" b="1" dirty="0" smtClean="0"/>
              <a:t>I went out full, but the LORD has brought me back empty. Why do you call me Naomi, since the LORD has witnessed against me and the Almighty has afflicted me?”</a:t>
            </a:r>
          </a:p>
        </p:txBody>
      </p:sp>
    </p:spTree>
    <p:extLst>
      <p:ext uri="{BB962C8B-B14F-4D97-AF65-F5344CB8AC3E}">
        <p14:creationId xmlns:p14="http://schemas.microsoft.com/office/powerpoint/2010/main" val="868766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7693"/>
            <a:ext cx="9144000" cy="6740307"/>
          </a:xfrm>
          <a:prstGeom prst="rect">
            <a:avLst/>
          </a:prstGeom>
          <a:noFill/>
        </p:spPr>
        <p:txBody>
          <a:bodyPr wrap="square" rtlCol="0">
            <a:spAutoFit/>
          </a:bodyPr>
          <a:lstStyle/>
          <a:p>
            <a:r>
              <a:rPr lang="en-US" sz="3600" b="1" dirty="0" smtClean="0"/>
              <a:t>Ruth 1.22-2.2:  So Naomi returned, and with her Ruth the </a:t>
            </a:r>
            <a:r>
              <a:rPr lang="en-US" sz="3600" b="1" dirty="0" err="1" smtClean="0"/>
              <a:t>Moabitess</a:t>
            </a:r>
            <a:r>
              <a:rPr lang="en-US" sz="3600" b="1" dirty="0" smtClean="0"/>
              <a:t>, her daughter-in-law, who returned from the land of Moab. And they came to Bethlehem at the beginning of barley harvest.  Now Naomi had a kinsman of her husband, a man of great wealth, of the family of </a:t>
            </a:r>
            <a:r>
              <a:rPr lang="en-US" sz="3600" b="1" dirty="0" err="1" smtClean="0"/>
              <a:t>Elimelech</a:t>
            </a:r>
            <a:r>
              <a:rPr lang="en-US" sz="3600" b="1" dirty="0" smtClean="0"/>
              <a:t>, whose name was Boaz.  And </a:t>
            </a:r>
            <a:r>
              <a:rPr lang="en-US" sz="3600" b="1" u="sng" dirty="0" smtClean="0">
                <a:solidFill>
                  <a:schemeClr val="accent6">
                    <a:lumMod val="50000"/>
                  </a:schemeClr>
                </a:solidFill>
              </a:rPr>
              <a:t>Ruth the </a:t>
            </a:r>
            <a:r>
              <a:rPr lang="en-US" sz="3600" b="1" u="sng" dirty="0" err="1" smtClean="0">
                <a:solidFill>
                  <a:schemeClr val="accent6">
                    <a:lumMod val="50000"/>
                  </a:schemeClr>
                </a:solidFill>
              </a:rPr>
              <a:t>Moabitess</a:t>
            </a:r>
            <a:r>
              <a:rPr lang="en-US" sz="3600" b="1" u="sng" dirty="0" smtClean="0">
                <a:solidFill>
                  <a:schemeClr val="accent6">
                    <a:lumMod val="50000"/>
                  </a:schemeClr>
                </a:solidFill>
              </a:rPr>
              <a:t> said to Naomi, “Please let me go to the field and glean among the ears of grain after one in whose sight I may find favor.”</a:t>
            </a:r>
            <a:r>
              <a:rPr lang="en-US" sz="3600" b="1" dirty="0" smtClean="0">
                <a:solidFill>
                  <a:schemeClr val="accent6">
                    <a:lumMod val="50000"/>
                  </a:schemeClr>
                </a:solidFill>
              </a:rPr>
              <a:t> </a:t>
            </a:r>
            <a:r>
              <a:rPr lang="en-US" sz="3600" b="1" dirty="0" smtClean="0"/>
              <a:t>And she said to her, “Go, my daughter.”</a:t>
            </a:r>
          </a:p>
        </p:txBody>
      </p:sp>
    </p:spTree>
    <p:extLst>
      <p:ext uri="{BB962C8B-B14F-4D97-AF65-F5344CB8AC3E}">
        <p14:creationId xmlns:p14="http://schemas.microsoft.com/office/powerpoint/2010/main" val="9288736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5881255" cy="6955750"/>
          </a:xfrm>
          <a:prstGeom prst="rect">
            <a:avLst/>
          </a:prstGeom>
          <a:noFill/>
        </p:spPr>
        <p:txBody>
          <a:bodyPr wrap="square" rtlCol="0">
            <a:spAutoFit/>
          </a:bodyPr>
          <a:lstStyle/>
          <a:p>
            <a:pPr lvl="0"/>
            <a:r>
              <a:rPr lang="en-US" sz="3600" b="1" dirty="0"/>
              <a:t>Leviticus 19.9-10:  </a:t>
            </a:r>
            <a:r>
              <a:rPr lang="en-US" sz="3600" b="1" dirty="0" smtClean="0"/>
              <a:t>Now </a:t>
            </a:r>
            <a:r>
              <a:rPr lang="en-US" sz="3600" b="1" dirty="0"/>
              <a:t>when you reap the harvest of your land, you shall not reap to the very corners of your field, nor shall you gather the gleanings of your harvest.  Nor shall you glean your vineyard, nor shall you gather the fallen fruit of your vineyard; </a:t>
            </a:r>
            <a:r>
              <a:rPr lang="en-US" sz="3600" b="1" u="sng" dirty="0">
                <a:solidFill>
                  <a:schemeClr val="accent6">
                    <a:lumMod val="50000"/>
                  </a:schemeClr>
                </a:solidFill>
              </a:rPr>
              <a:t>you shall leave them for the needy and for the stranger</a:t>
            </a:r>
            <a:r>
              <a:rPr lang="en-US" sz="3600" b="1" dirty="0"/>
              <a:t>. I am the LORD your God</a:t>
            </a:r>
            <a:r>
              <a:rPr lang="en-US" sz="3600" b="1" dirty="0" smtClean="0"/>
              <a:t>.</a:t>
            </a:r>
          </a:p>
          <a:p>
            <a:pPr lvl="0" algn="r"/>
            <a:r>
              <a:rPr lang="en-US" sz="1400" b="1" dirty="0" smtClean="0"/>
              <a:t>Photo from commons.wikipedia.com</a:t>
            </a: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val="0"/>
              </a:ext>
            </a:extLst>
          </a:blip>
          <a:srcRect l="1" r="35442"/>
          <a:stretch/>
        </p:blipFill>
        <p:spPr>
          <a:xfrm>
            <a:off x="5943600" y="0"/>
            <a:ext cx="3200400" cy="6858000"/>
          </a:xfrm>
          <a:prstGeom prst="rect">
            <a:avLst/>
          </a:prstGeom>
        </p:spPr>
      </p:pic>
    </p:spTree>
    <p:extLst>
      <p:ext uri="{BB962C8B-B14F-4D97-AF65-F5344CB8AC3E}">
        <p14:creationId xmlns:p14="http://schemas.microsoft.com/office/powerpoint/2010/main" val="3200630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887682"/>
            <a:ext cx="9144000" cy="3970318"/>
          </a:xfrm>
          <a:prstGeom prst="rect">
            <a:avLst/>
          </a:prstGeom>
          <a:noFill/>
        </p:spPr>
        <p:txBody>
          <a:bodyPr wrap="square" rtlCol="0">
            <a:spAutoFit/>
          </a:bodyPr>
          <a:lstStyle/>
          <a:p>
            <a:pPr lvl="0"/>
            <a:r>
              <a:rPr lang="en-US" sz="3600" b="1" dirty="0"/>
              <a:t>Deuteronomy 24:19:  </a:t>
            </a:r>
            <a:r>
              <a:rPr lang="en-US" sz="3600" b="1" dirty="0" smtClean="0"/>
              <a:t>When </a:t>
            </a:r>
            <a:r>
              <a:rPr lang="en-US" sz="3600" b="1" dirty="0"/>
              <a:t>you reap your harvest in your field and have forgotten a sheaf in the field, you shall not go back to get it; </a:t>
            </a:r>
            <a:r>
              <a:rPr lang="en-US" sz="3600" b="1" u="sng" dirty="0">
                <a:solidFill>
                  <a:schemeClr val="accent6">
                    <a:lumMod val="50000"/>
                  </a:schemeClr>
                </a:solidFill>
              </a:rPr>
              <a:t>it shall be for the alien, for the orphan, and for the widow</a:t>
            </a:r>
            <a:r>
              <a:rPr lang="en-US" sz="3600" b="1" dirty="0"/>
              <a:t>, in order that the LORD your God may bless you in all the work of your hands</a:t>
            </a:r>
            <a:r>
              <a:rPr lang="en-US" sz="3600" b="1" dirty="0" smtClean="0"/>
              <a:t>.  					</a:t>
            </a:r>
            <a:r>
              <a:rPr lang="en-US" sz="1400" b="1" dirty="0" smtClean="0"/>
              <a:t>Photo from www.homecookingadventure.com</a:t>
            </a:r>
            <a:endParaRPr lang="en-US" sz="3600"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 b="33167"/>
          <a:stretch/>
        </p:blipFill>
        <p:spPr>
          <a:xfrm>
            <a:off x="-1" y="0"/>
            <a:ext cx="9137677" cy="2926080"/>
          </a:xfrm>
          <a:prstGeom prst="rect">
            <a:avLst/>
          </a:prstGeom>
        </p:spPr>
      </p:pic>
    </p:spTree>
    <p:extLst>
      <p:ext uri="{BB962C8B-B14F-4D97-AF65-F5344CB8AC3E}">
        <p14:creationId xmlns:p14="http://schemas.microsoft.com/office/powerpoint/2010/main" val="346112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4892"/>
            <a:ext cx="9144000" cy="4666376"/>
          </a:xfrm>
          <a:prstGeom prst="rect">
            <a:avLst/>
          </a:prstGeom>
          <a:solidFill>
            <a:schemeClr val="bg1">
              <a:lumMod val="65000"/>
            </a:schemeClr>
          </a:solidFill>
        </p:spPr>
      </p:pic>
    </p:spTree>
    <p:extLst>
      <p:ext uri="{BB962C8B-B14F-4D97-AF65-F5344CB8AC3E}">
        <p14:creationId xmlns:p14="http://schemas.microsoft.com/office/powerpoint/2010/main" val="1475774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 r="54288"/>
          <a:stretch/>
        </p:blipFill>
        <p:spPr>
          <a:xfrm>
            <a:off x="0" y="0"/>
            <a:ext cx="1463040" cy="6858594"/>
          </a:xfrm>
          <a:prstGeom prst="rect">
            <a:avLst/>
          </a:prstGeom>
        </p:spPr>
      </p:pic>
      <p:sp>
        <p:nvSpPr>
          <p:cNvPr id="5" name="TextBox 4"/>
          <p:cNvSpPr txBox="1"/>
          <p:nvPr/>
        </p:nvSpPr>
        <p:spPr>
          <a:xfrm>
            <a:off x="1463040" y="0"/>
            <a:ext cx="7793182" cy="6740307"/>
          </a:xfrm>
          <a:prstGeom prst="rect">
            <a:avLst/>
          </a:prstGeom>
          <a:noFill/>
        </p:spPr>
        <p:txBody>
          <a:bodyPr wrap="square" rtlCol="0">
            <a:spAutoFit/>
          </a:bodyPr>
          <a:lstStyle/>
          <a:p>
            <a:pPr lvl="0"/>
            <a:r>
              <a:rPr lang="en-US" sz="3600" b="1" dirty="0" smtClean="0"/>
              <a:t>Ruth 2.3-5:  So she departed and went and gleaned in the field after the reapers; and she happened to come to the portion of the field belonging to Boaz, who was of the family of </a:t>
            </a:r>
            <a:r>
              <a:rPr lang="en-US" sz="3600" b="1" dirty="0" err="1" smtClean="0"/>
              <a:t>Elimelech</a:t>
            </a:r>
            <a:r>
              <a:rPr lang="en-US" sz="3600" b="1" dirty="0" smtClean="0"/>
              <a:t>.  Now behold, Boaz came from Bethlehem and said to the reapers, “May the LORD be with you.” And they said to him, “May the LORD bless you.”  Then Boaz said to his servant who was in charge of the reapers, “Whose young woman is this?”</a:t>
            </a:r>
            <a:endParaRPr lang="en-US" sz="3600" b="1" dirty="0"/>
          </a:p>
        </p:txBody>
      </p:sp>
    </p:spTree>
    <p:extLst>
      <p:ext uri="{BB962C8B-B14F-4D97-AF65-F5344CB8AC3E}">
        <p14:creationId xmlns:p14="http://schemas.microsoft.com/office/powerpoint/2010/main" val="1741668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33685"/>
            <a:ext cx="9144000" cy="4524315"/>
          </a:xfrm>
          <a:prstGeom prst="rect">
            <a:avLst/>
          </a:prstGeom>
          <a:noFill/>
        </p:spPr>
        <p:txBody>
          <a:bodyPr wrap="square" rtlCol="0">
            <a:spAutoFit/>
          </a:bodyPr>
          <a:lstStyle/>
          <a:p>
            <a:pPr lvl="0"/>
            <a:r>
              <a:rPr lang="en-US" sz="3600" b="1" dirty="0" smtClean="0"/>
              <a:t>Ruth 2.6-7:  The servant in charge of the reapers replied, “She is the young Moabite woman who returned with Naomi from the land of Moab.  And she said, ‘Please let me glean and gather after the reapers among the sheaves.’ Thus she came and has remained from the morning until now; she has been sitting in the house for a little while.”</a:t>
            </a:r>
            <a:endParaRPr lang="en-US" sz="3600" b="1" dirty="0"/>
          </a:p>
        </p:txBody>
      </p:sp>
      <p:pic>
        <p:nvPicPr>
          <p:cNvPr id="2" name="Picture 1"/>
          <p:cNvPicPr>
            <a:picLocks noChangeAspect="1"/>
          </p:cNvPicPr>
          <p:nvPr/>
        </p:nvPicPr>
        <p:blipFill rotWithShape="1">
          <a:blip r:embed="rId2"/>
          <a:srcRect b="18758"/>
          <a:stretch/>
        </p:blipFill>
        <p:spPr>
          <a:xfrm>
            <a:off x="2652" y="0"/>
            <a:ext cx="9138696" cy="2377440"/>
          </a:xfrm>
          <a:prstGeom prst="rect">
            <a:avLst/>
          </a:prstGeom>
        </p:spPr>
      </p:pic>
    </p:spTree>
    <p:extLst>
      <p:ext uri="{BB962C8B-B14F-4D97-AF65-F5344CB8AC3E}">
        <p14:creationId xmlns:p14="http://schemas.microsoft.com/office/powerpoint/2010/main" val="1923026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18209"/>
            <a:ext cx="9144000" cy="6427401"/>
          </a:xfrm>
          <a:prstGeom prst="rect">
            <a:avLst/>
          </a:prstGeom>
          <a:noFill/>
        </p:spPr>
        <p:txBody>
          <a:bodyPr wrap="square" rtlCol="0">
            <a:spAutoFit/>
          </a:bodyPr>
          <a:lstStyle/>
          <a:p>
            <a:pPr lvl="0">
              <a:lnSpc>
                <a:spcPts val="3800"/>
              </a:lnSpc>
            </a:pPr>
            <a:r>
              <a:rPr lang="en-US" sz="3600" b="1" dirty="0" smtClean="0"/>
              <a:t>Ruth 2.8-10:  Then Boaz said to Ruth, “Listen carefully, my daughter. Do not go to glean in another field; furthermore, do not go on from this one, but stay here with my maids.  Let your eyes be on the field which they reap, and go after them. Indeed, I have commanded the servants not to touch you. When you are thirsty, go to the water jars and drink from what the servants draw.”  Then she fell on her face, bowing to the ground and said to him, “Why have I found favor in your sight that you should take notice of me, since I am a foreigner?”</a:t>
            </a:r>
            <a:endParaRPr lang="en-US" sz="3600" b="1" dirty="0"/>
          </a:p>
        </p:txBody>
      </p:sp>
    </p:spTree>
    <p:extLst>
      <p:ext uri="{BB962C8B-B14F-4D97-AF65-F5344CB8AC3E}">
        <p14:creationId xmlns:p14="http://schemas.microsoft.com/office/powerpoint/2010/main" val="34148473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914713"/>
          </a:xfrm>
          <a:prstGeom prst="rect">
            <a:avLst/>
          </a:prstGeom>
          <a:noFill/>
        </p:spPr>
        <p:txBody>
          <a:bodyPr wrap="square" rtlCol="0">
            <a:spAutoFit/>
          </a:bodyPr>
          <a:lstStyle/>
          <a:p>
            <a:pPr lvl="0">
              <a:lnSpc>
                <a:spcPts val="3800"/>
              </a:lnSpc>
            </a:pPr>
            <a:r>
              <a:rPr lang="en-US" sz="3600" b="1" dirty="0" smtClean="0"/>
              <a:t>Ruth 2.11-13:  Boaz replied to her, “All that you have done for your mother-in-law after the death of your husband has been fully reported to me, and how you left your father and your mother and the land of your birth, and came to a people that you did not previously know.  May the LORD reward your work, and your wages be full from the LORD, the God of Israel, under whose wings you have come to seek refuge.”  Then she said, “I have found favor in your sight, my lord, for you have comforted me and indeed have spoken kindly to your maidservant, though I am not like one of your maidservants.”</a:t>
            </a:r>
            <a:endParaRPr lang="en-US" sz="3600" b="1" dirty="0"/>
          </a:p>
        </p:txBody>
      </p:sp>
    </p:spTree>
    <p:extLst>
      <p:ext uri="{BB962C8B-B14F-4D97-AF65-F5344CB8AC3E}">
        <p14:creationId xmlns:p14="http://schemas.microsoft.com/office/powerpoint/2010/main" val="644372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914713"/>
          </a:xfrm>
          <a:prstGeom prst="rect">
            <a:avLst/>
          </a:prstGeom>
          <a:noFill/>
        </p:spPr>
        <p:txBody>
          <a:bodyPr wrap="square" rtlCol="0">
            <a:spAutoFit/>
          </a:bodyPr>
          <a:lstStyle/>
          <a:p>
            <a:pPr lvl="0">
              <a:lnSpc>
                <a:spcPts val="3800"/>
              </a:lnSpc>
            </a:pPr>
            <a:r>
              <a:rPr lang="en-US" sz="3600" b="1" dirty="0" smtClean="0"/>
              <a:t>Ruth 2.14-17:  At mealtime Boaz said to her, “Come here, that you may eat of the bread and dip your piece of bread in the vinegar.” So she sat beside the reapers; and he served her roasted grain, and she ate and was satisfied and had some left.  When she rose to glean, Boaz commanded his servants, saying, “Let her glean even among the sheaves, and do not insult her.  Also you shall purposely pull out for her some grain from the bundles and leave it that she may glean, and do not rebuke her.”  So she gleaned in the field until evening. Then she beat out what she had gleaned, and it was about an </a:t>
            </a:r>
            <a:r>
              <a:rPr lang="en-US" sz="3600" b="1" dirty="0" err="1" smtClean="0"/>
              <a:t>ephah</a:t>
            </a:r>
            <a:r>
              <a:rPr lang="en-US" sz="3600" b="1" dirty="0" smtClean="0"/>
              <a:t> of barley. </a:t>
            </a:r>
            <a:endParaRPr lang="en-US" sz="3600" b="1" dirty="0"/>
          </a:p>
        </p:txBody>
      </p:sp>
    </p:spTree>
    <p:extLst>
      <p:ext uri="{BB962C8B-B14F-4D97-AF65-F5344CB8AC3E}">
        <p14:creationId xmlns:p14="http://schemas.microsoft.com/office/powerpoint/2010/main" val="2208235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2308324"/>
          </a:xfrm>
          <a:prstGeom prst="rect">
            <a:avLst/>
          </a:prstGeom>
          <a:noFill/>
        </p:spPr>
        <p:txBody>
          <a:bodyPr wrap="square" rtlCol="0">
            <a:spAutoFit/>
          </a:bodyPr>
          <a:lstStyle/>
          <a:p>
            <a:pPr lvl="0"/>
            <a:r>
              <a:rPr lang="en-US" sz="3600" b="1" dirty="0" smtClean="0"/>
              <a:t>Ruth 2.12:  “May the LORD reward your work, and your wages be full from the LORD, the God of Israel, under whose wings you have come to seek refuge.” </a:t>
            </a:r>
            <a:endParaRPr lang="en-US" sz="3600"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 b="41133"/>
          <a:stretch/>
        </p:blipFill>
        <p:spPr>
          <a:xfrm>
            <a:off x="0" y="2308324"/>
            <a:ext cx="9144000" cy="4572000"/>
          </a:xfrm>
          <a:prstGeom prst="rect">
            <a:avLst/>
          </a:prstGeom>
        </p:spPr>
      </p:pic>
    </p:spTree>
    <p:extLst>
      <p:ext uri="{BB962C8B-B14F-4D97-AF65-F5344CB8AC3E}">
        <p14:creationId xmlns:p14="http://schemas.microsoft.com/office/powerpoint/2010/main" val="40496470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2673"/>
            <a:ext cx="9144000" cy="5632311"/>
          </a:xfrm>
          <a:prstGeom prst="rect">
            <a:avLst/>
          </a:prstGeom>
          <a:noFill/>
        </p:spPr>
        <p:txBody>
          <a:bodyPr wrap="square" rtlCol="0">
            <a:spAutoFit/>
          </a:bodyPr>
          <a:lstStyle/>
          <a:p>
            <a:pPr lvl="0"/>
            <a:r>
              <a:rPr lang="en-US" sz="3600" b="1" dirty="0" smtClean="0"/>
              <a:t>Ruth 2.18-19:  </a:t>
            </a:r>
            <a:r>
              <a:rPr lang="en-US" sz="3600" b="1" dirty="0"/>
              <a:t>She took it up and went into the city, and her mother-in-law saw what she had gleaned. She also took it out and gave Naomi what she had left after she was satisfied. </a:t>
            </a:r>
            <a:r>
              <a:rPr lang="en-US" sz="3600" b="1" baseline="30000" dirty="0"/>
              <a:t> </a:t>
            </a:r>
            <a:r>
              <a:rPr lang="en-US" sz="3600" b="1" dirty="0" smtClean="0"/>
              <a:t>Her </a:t>
            </a:r>
            <a:r>
              <a:rPr lang="en-US" sz="3600" b="1" dirty="0"/>
              <a:t>mother-in-law then said to her, “Where did you glean today and where did you work? May he who took notice of you be blessed.” So she told her mother-in-law with whom she had worked and said, “The name of the man with whom I worked today is Boaz</a:t>
            </a:r>
            <a:r>
              <a:rPr lang="en-US" sz="3600" b="1" dirty="0" smtClean="0"/>
              <a:t>.”</a:t>
            </a:r>
            <a:endParaRPr lang="en-US" sz="3600" b="1" dirty="0"/>
          </a:p>
        </p:txBody>
      </p:sp>
    </p:spTree>
    <p:extLst>
      <p:ext uri="{BB962C8B-B14F-4D97-AF65-F5344CB8AC3E}">
        <p14:creationId xmlns:p14="http://schemas.microsoft.com/office/powerpoint/2010/main" val="20124932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3895490"/>
          </a:xfrm>
          <a:prstGeom prst="rect">
            <a:avLst/>
          </a:prstGeom>
          <a:noFill/>
        </p:spPr>
        <p:txBody>
          <a:bodyPr wrap="square" rtlCol="0">
            <a:spAutoFit/>
          </a:bodyPr>
          <a:lstStyle/>
          <a:p>
            <a:pPr lvl="0"/>
            <a:r>
              <a:rPr lang="en-US" sz="3600" b="1" dirty="0" smtClean="0"/>
              <a:t>Ruth 2.20:  Naomi </a:t>
            </a:r>
            <a:r>
              <a:rPr lang="en-US" sz="3600" b="1" dirty="0"/>
              <a:t>said to her daughter-in-law, “May he be blessed of the LORD who has not withdrawn his kindness to the living and to the dead.” </a:t>
            </a:r>
            <a:r>
              <a:rPr lang="en-US" sz="3600" b="1" dirty="0" smtClean="0"/>
              <a:t>Again </a:t>
            </a:r>
            <a:r>
              <a:rPr lang="en-US" sz="3600" b="1" dirty="0"/>
              <a:t>Naomi said to her, “The man is our relative, he is </a:t>
            </a:r>
            <a:r>
              <a:rPr lang="en-US" sz="3600" b="1" u="sng" dirty="0">
                <a:solidFill>
                  <a:schemeClr val="accent6">
                    <a:lumMod val="50000"/>
                  </a:schemeClr>
                </a:solidFill>
              </a:rPr>
              <a:t>one of our closest relatives</a:t>
            </a:r>
            <a:r>
              <a:rPr lang="en-US" sz="3600" b="1" dirty="0" smtClean="0"/>
              <a:t>.”</a:t>
            </a:r>
          </a:p>
          <a:p>
            <a:pPr lvl="0">
              <a:lnSpc>
                <a:spcPts val="3800"/>
              </a:lnSpc>
            </a:pPr>
            <a:endParaRPr lang="en-US" sz="3600" b="1" dirty="0" smtClean="0"/>
          </a:p>
          <a:p>
            <a:pPr lvl="0" algn="ctr">
              <a:lnSpc>
                <a:spcPts val="3800"/>
              </a:lnSpc>
            </a:pPr>
            <a:r>
              <a:rPr lang="he-IL" sz="6000" dirty="0">
                <a:latin typeface="Times New Roman" panose="02020603050405020304" pitchFamily="18" charset="0"/>
                <a:cs typeface="Times New Roman" panose="02020603050405020304" pitchFamily="18" charset="0"/>
              </a:rPr>
              <a:t>גָּאַל</a:t>
            </a:r>
            <a:endParaRPr lang="en-US" sz="6000" b="1" dirty="0">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H="1">
            <a:off x="5321300" y="2882900"/>
            <a:ext cx="1536700" cy="63500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6858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976269"/>
          </a:xfrm>
          <a:prstGeom prst="rect">
            <a:avLst/>
          </a:prstGeom>
          <a:noFill/>
        </p:spPr>
        <p:txBody>
          <a:bodyPr wrap="square" rtlCol="0">
            <a:spAutoFit/>
          </a:bodyPr>
          <a:lstStyle/>
          <a:p>
            <a:pPr lvl="0"/>
            <a:r>
              <a:rPr lang="en-US" sz="3600" b="1" dirty="0" smtClean="0"/>
              <a:t>Ruth 2.20:  Naomi </a:t>
            </a:r>
            <a:r>
              <a:rPr lang="en-US" sz="3600" b="1" dirty="0"/>
              <a:t>said to her daughter-in-law, “May he be blessed of the LORD who has not withdrawn his kindness to the living and to the dead.” </a:t>
            </a:r>
            <a:r>
              <a:rPr lang="en-US" sz="3600" b="1" dirty="0" smtClean="0"/>
              <a:t>Again </a:t>
            </a:r>
            <a:r>
              <a:rPr lang="en-US" sz="3600" b="1" dirty="0"/>
              <a:t>Naomi said to her, “The man is our relative, he is </a:t>
            </a:r>
            <a:r>
              <a:rPr lang="en-US" sz="3600" b="1" u="sng" dirty="0">
                <a:solidFill>
                  <a:schemeClr val="accent6">
                    <a:lumMod val="50000"/>
                  </a:schemeClr>
                </a:solidFill>
              </a:rPr>
              <a:t>one of our closest relatives</a:t>
            </a:r>
            <a:r>
              <a:rPr lang="en-US" sz="3600" b="1" dirty="0" smtClean="0"/>
              <a:t>.”</a:t>
            </a:r>
          </a:p>
          <a:p>
            <a:pPr lvl="0">
              <a:lnSpc>
                <a:spcPts val="3800"/>
              </a:lnSpc>
            </a:pPr>
            <a:endParaRPr lang="en-US" sz="3600" b="1" dirty="0" smtClean="0"/>
          </a:p>
          <a:p>
            <a:pPr lvl="0" algn="ctr">
              <a:lnSpc>
                <a:spcPts val="3800"/>
              </a:lnSpc>
            </a:pPr>
            <a:r>
              <a:rPr lang="he-IL" sz="6000" dirty="0" smtClean="0">
                <a:latin typeface="Times New Roman" panose="02020603050405020304" pitchFamily="18" charset="0"/>
                <a:cs typeface="Times New Roman" panose="02020603050405020304" pitchFamily="18" charset="0"/>
              </a:rPr>
              <a:t>גָּאַל</a:t>
            </a:r>
            <a:endParaRPr lang="en-US" sz="6000" dirty="0" smtClean="0">
              <a:latin typeface="Times New Roman" panose="02020603050405020304" pitchFamily="18" charset="0"/>
              <a:cs typeface="Times New Roman" panose="02020603050405020304" pitchFamily="18" charset="0"/>
            </a:endParaRPr>
          </a:p>
          <a:p>
            <a:pPr lvl="0"/>
            <a:endParaRPr lang="en-US" sz="2400" b="1" dirty="0" smtClean="0"/>
          </a:p>
          <a:p>
            <a:pPr lvl="0" algn="r"/>
            <a:endParaRPr lang="en-US" sz="3600" b="1" dirty="0" smtClean="0"/>
          </a:p>
          <a:p>
            <a:pPr lvl="0" algn="r"/>
            <a:r>
              <a:rPr lang="en-US" sz="3600" b="1" dirty="0" smtClean="0"/>
              <a:t>Leviticus</a:t>
            </a:r>
            <a:r>
              <a:rPr lang="en-US" sz="3600" b="1" dirty="0"/>
              <a:t> 25.25:  “If a fellow countryman of yours becomes so poor he has to sell part of his property, then his </a:t>
            </a:r>
            <a:r>
              <a:rPr lang="en-US" sz="3600" b="1" u="sng" dirty="0">
                <a:solidFill>
                  <a:schemeClr val="accent6">
                    <a:lumMod val="50000"/>
                  </a:schemeClr>
                </a:solidFill>
              </a:rPr>
              <a:t>nearest kinsman</a:t>
            </a:r>
            <a:r>
              <a:rPr lang="en-US" sz="3600" b="1" dirty="0">
                <a:solidFill>
                  <a:schemeClr val="accent6">
                    <a:lumMod val="50000"/>
                  </a:schemeClr>
                </a:solidFill>
              </a:rPr>
              <a:t> </a:t>
            </a:r>
            <a:r>
              <a:rPr lang="en-US" sz="3600" b="1" dirty="0" smtClean="0"/>
              <a:t>is </a:t>
            </a:r>
            <a:r>
              <a:rPr lang="en-US" sz="3600" b="1" dirty="0"/>
              <a:t>to come and buy back what his relative has sold.”</a:t>
            </a:r>
            <a:endParaRPr lang="en-US" sz="3600" b="1" dirty="0">
              <a:cs typeface="Times New Roman" panose="02020603050405020304" pitchFamily="18" charset="0"/>
            </a:endParaRPr>
          </a:p>
        </p:txBody>
      </p:sp>
      <p:cxnSp>
        <p:nvCxnSpPr>
          <p:cNvPr id="3" name="Straight Arrow Connector 2"/>
          <p:cNvCxnSpPr/>
          <p:nvPr/>
        </p:nvCxnSpPr>
        <p:spPr>
          <a:xfrm flipH="1">
            <a:off x="5207000" y="2912125"/>
            <a:ext cx="1536700" cy="63500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4673600" y="3987800"/>
            <a:ext cx="533400" cy="1915248"/>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098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186309"/>
          </a:xfrm>
          <a:prstGeom prst="rect">
            <a:avLst/>
          </a:prstGeom>
          <a:noFill/>
        </p:spPr>
        <p:txBody>
          <a:bodyPr wrap="square" rtlCol="0">
            <a:spAutoFit/>
          </a:bodyPr>
          <a:lstStyle/>
          <a:p>
            <a:pPr lvl="0"/>
            <a:r>
              <a:rPr lang="en-US" sz="3600" b="1" dirty="0" smtClean="0"/>
              <a:t>Ruth 2.21-23:  </a:t>
            </a:r>
            <a:r>
              <a:rPr lang="en-US" sz="3600" b="1" dirty="0"/>
              <a:t>Then Ruth the </a:t>
            </a:r>
            <a:r>
              <a:rPr lang="en-US" sz="3600" b="1" dirty="0" err="1"/>
              <a:t>Moabitess</a:t>
            </a:r>
            <a:r>
              <a:rPr lang="en-US" sz="3600" b="1" dirty="0"/>
              <a:t> said, “Furthermore, he said to me, ‘You should stay close to my servants until they have finished all my harvest.’” </a:t>
            </a:r>
            <a:r>
              <a:rPr lang="en-US" sz="3600" b="1" baseline="30000" dirty="0"/>
              <a:t> </a:t>
            </a:r>
            <a:r>
              <a:rPr lang="en-US" sz="3600" b="1" dirty="0" smtClean="0"/>
              <a:t>Naomi </a:t>
            </a:r>
            <a:r>
              <a:rPr lang="en-US" sz="3600" b="1" dirty="0"/>
              <a:t>said to Ruth her daughter-in-law, “It is good, my daughter, that you go out with his maids, so that others do not fall upon you in another field.”  </a:t>
            </a:r>
            <a:r>
              <a:rPr lang="en-US" sz="3600" b="1" dirty="0" smtClean="0"/>
              <a:t>So </a:t>
            </a:r>
            <a:r>
              <a:rPr lang="en-US" sz="3600" b="1" dirty="0"/>
              <a:t>she stayed close by the maids of Boaz in order to glean until the end of the barley harvest and the wheat harvest. And she lived with her mother-in-law</a:t>
            </a:r>
            <a:r>
              <a:rPr lang="en-US" sz="3600" b="1" dirty="0" smtClean="0"/>
              <a:t>.</a:t>
            </a:r>
            <a:endParaRPr lang="en-US" sz="3600" b="1" dirty="0"/>
          </a:p>
        </p:txBody>
      </p:sp>
    </p:spTree>
    <p:extLst>
      <p:ext uri="{BB962C8B-B14F-4D97-AF65-F5344CB8AC3E}">
        <p14:creationId xmlns:p14="http://schemas.microsoft.com/office/powerpoint/2010/main" val="3641237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2661" y="2073499"/>
            <a:ext cx="7501340" cy="4649272"/>
          </a:xfrm>
          <a:prstGeom prst="rect">
            <a:avLst/>
          </a:prstGeom>
          <a:solidFill>
            <a:schemeClr val="bg1">
              <a:lumMod val="65000"/>
            </a:schemeClr>
          </a:solidFill>
        </p:spPr>
      </p:pic>
      <p:pic>
        <p:nvPicPr>
          <p:cNvPr id="3" name="Picture 2"/>
          <p:cNvPicPr>
            <a:picLocks noChangeAspect="1"/>
          </p:cNvPicPr>
          <p:nvPr/>
        </p:nvPicPr>
        <p:blipFill>
          <a:blip r:embed="rId3"/>
          <a:stretch>
            <a:fillRect/>
          </a:stretch>
        </p:blipFill>
        <p:spPr>
          <a:xfrm>
            <a:off x="367754" y="171077"/>
            <a:ext cx="1614488" cy="5341081"/>
          </a:xfrm>
          <a:prstGeom prst="rect">
            <a:avLst/>
          </a:prstGeom>
        </p:spPr>
      </p:pic>
      <p:cxnSp>
        <p:nvCxnSpPr>
          <p:cNvPr id="5" name="Straight Connector 4"/>
          <p:cNvCxnSpPr/>
          <p:nvPr/>
        </p:nvCxnSpPr>
        <p:spPr>
          <a:xfrm flipV="1">
            <a:off x="1146222" y="171077"/>
            <a:ext cx="4262907" cy="620396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925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309420"/>
          </a:xfrm>
          <a:prstGeom prst="rect">
            <a:avLst/>
          </a:prstGeom>
          <a:noFill/>
        </p:spPr>
        <p:txBody>
          <a:bodyPr wrap="square" rtlCol="0">
            <a:spAutoFit/>
          </a:bodyPr>
          <a:lstStyle/>
          <a:p>
            <a:pPr lvl="0"/>
            <a:r>
              <a:rPr lang="en-US" sz="3600" b="1" dirty="0" smtClean="0">
                <a:solidFill>
                  <a:schemeClr val="accent6">
                    <a:lumMod val="50000"/>
                  </a:schemeClr>
                </a:solidFill>
              </a:rPr>
              <a:t>Narrative Interpretation</a:t>
            </a:r>
          </a:p>
          <a:p>
            <a:pPr lvl="0">
              <a:spcBef>
                <a:spcPts val="2400"/>
              </a:spcBef>
            </a:pPr>
            <a:r>
              <a:rPr lang="en-US" sz="3600" b="1" dirty="0" smtClean="0"/>
              <a:t>1. Always </a:t>
            </a:r>
            <a:r>
              <a:rPr lang="en-US" sz="3600" b="1" dirty="0" smtClean="0"/>
              <a:t>keep in mind the historical and literary contexts.</a:t>
            </a:r>
          </a:p>
          <a:p>
            <a:pPr lvl="0">
              <a:spcBef>
                <a:spcPts val="2400"/>
              </a:spcBef>
            </a:pPr>
            <a:r>
              <a:rPr lang="en-US" sz="3600" b="1" dirty="0" smtClean="0"/>
              <a:t>2. Watch </a:t>
            </a:r>
            <a:r>
              <a:rPr lang="en-US" sz="3600" b="1" dirty="0" smtClean="0"/>
              <a:t>for what the author emphasizes.</a:t>
            </a:r>
          </a:p>
          <a:p>
            <a:pPr lvl="0">
              <a:spcBef>
                <a:spcPts val="2400"/>
              </a:spcBef>
            </a:pPr>
            <a:r>
              <a:rPr lang="en-US" sz="3600" b="1" dirty="0" smtClean="0"/>
              <a:t>3. Evaluate </a:t>
            </a:r>
            <a:r>
              <a:rPr lang="en-US" sz="3600" b="1" dirty="0" smtClean="0"/>
              <a:t>characters as “good” or “bad” based on the assumed </a:t>
            </a:r>
            <a:r>
              <a:rPr lang="en-US" sz="3600" b="1" dirty="0" smtClean="0"/>
              <a:t>standard; in </a:t>
            </a:r>
            <a:r>
              <a:rPr lang="en-US" sz="3600" b="1" dirty="0" smtClean="0"/>
              <a:t>the Bible this is God’s </a:t>
            </a:r>
            <a:r>
              <a:rPr lang="en-US" sz="3600" b="1" dirty="0" smtClean="0"/>
              <a:t>standard:  whether the character walks the top line or the bottom line.</a:t>
            </a:r>
            <a:endParaRPr lang="en-US" sz="3600" b="1" dirty="0" smtClean="0"/>
          </a:p>
          <a:p>
            <a:pPr lvl="0">
              <a:spcBef>
                <a:spcPts val="2400"/>
              </a:spcBef>
            </a:pPr>
            <a:r>
              <a:rPr lang="en-US" sz="3600" b="1" smtClean="0"/>
              <a:t>4. Seek </a:t>
            </a:r>
            <a:r>
              <a:rPr lang="en-US" sz="3600" b="1" dirty="0" smtClean="0"/>
              <a:t>to understand what irony signifies.</a:t>
            </a:r>
            <a:endParaRPr lang="en-US" sz="3600" b="1" dirty="0"/>
          </a:p>
        </p:txBody>
      </p:sp>
    </p:spTree>
    <p:extLst>
      <p:ext uri="{BB962C8B-B14F-4D97-AF65-F5344CB8AC3E}">
        <p14:creationId xmlns:p14="http://schemas.microsoft.com/office/powerpoint/2010/main" val="4083161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930167"/>
          </a:xfrm>
          <a:prstGeom prst="rect">
            <a:avLst/>
          </a:prstGeom>
          <a:noFill/>
        </p:spPr>
        <p:txBody>
          <a:bodyPr wrap="square" rtlCol="0">
            <a:spAutoFit/>
          </a:bodyPr>
          <a:lstStyle/>
          <a:p>
            <a:pPr lvl="0"/>
            <a:r>
              <a:rPr lang="en-US" sz="3600" b="1" dirty="0" smtClean="0">
                <a:solidFill>
                  <a:schemeClr val="accent6">
                    <a:lumMod val="50000"/>
                  </a:schemeClr>
                </a:solidFill>
              </a:rPr>
              <a:t>Narrative Plot</a:t>
            </a:r>
          </a:p>
          <a:p>
            <a:pPr lvl="0">
              <a:lnSpc>
                <a:spcPts val="3800"/>
              </a:lnSpc>
              <a:spcBef>
                <a:spcPts val="1800"/>
              </a:spcBef>
            </a:pPr>
            <a:r>
              <a:rPr lang="en-US" sz="3600" b="1" dirty="0" smtClean="0"/>
              <a:t>1. Naomi returns </a:t>
            </a:r>
            <a:r>
              <a:rPr lang="en-US" sz="3600" b="1" dirty="0" smtClean="0"/>
              <a:t>to Israel, since God has resumed blessing the land with food.</a:t>
            </a:r>
          </a:p>
          <a:p>
            <a:pPr lvl="0">
              <a:lnSpc>
                <a:spcPts val="3800"/>
              </a:lnSpc>
              <a:spcBef>
                <a:spcPts val="1800"/>
              </a:spcBef>
            </a:pPr>
            <a:r>
              <a:rPr lang="en-US" sz="3600" b="1" dirty="0" smtClean="0"/>
              <a:t>2. Naomi </a:t>
            </a:r>
            <a:r>
              <a:rPr lang="en-US" sz="3600" b="1" dirty="0" smtClean="0"/>
              <a:t>tries to send </a:t>
            </a:r>
            <a:r>
              <a:rPr lang="en-US" sz="3600" b="1" dirty="0" smtClean="0"/>
              <a:t>her daughters-in-law </a:t>
            </a:r>
            <a:r>
              <a:rPr lang="en-US" sz="3600" b="1" dirty="0" smtClean="0"/>
              <a:t>back to their old families and old gods, but Ruth chose to obey her marriage obligation and trust in the true God.</a:t>
            </a:r>
          </a:p>
          <a:p>
            <a:pPr lvl="0">
              <a:lnSpc>
                <a:spcPts val="3800"/>
              </a:lnSpc>
              <a:spcBef>
                <a:spcPts val="1800"/>
              </a:spcBef>
            </a:pPr>
            <a:r>
              <a:rPr lang="en-US" sz="3600" b="1" dirty="0" smtClean="0"/>
              <a:t>3. Naomi </a:t>
            </a:r>
            <a:r>
              <a:rPr lang="en-US" sz="3600" b="1" dirty="0" smtClean="0"/>
              <a:t>got bitter and blamed God, but Ruth sought an answer for the food tension in the Mosaic Law.</a:t>
            </a:r>
          </a:p>
          <a:p>
            <a:pPr lvl="0">
              <a:lnSpc>
                <a:spcPts val="3800"/>
              </a:lnSpc>
              <a:spcBef>
                <a:spcPts val="1800"/>
              </a:spcBef>
            </a:pPr>
            <a:r>
              <a:rPr lang="en-US" sz="3600" b="1" dirty="0" smtClean="0"/>
              <a:t>4. Ruth </a:t>
            </a:r>
            <a:r>
              <a:rPr lang="en-US" sz="3600" b="1" dirty="0" smtClean="0"/>
              <a:t>met Boaz, </a:t>
            </a:r>
            <a:r>
              <a:rPr lang="en-US" sz="3600" b="1" dirty="0" err="1" smtClean="0"/>
              <a:t>Elimelech’s</a:t>
            </a:r>
            <a:r>
              <a:rPr lang="en-US" sz="3600" b="1" dirty="0" smtClean="0"/>
              <a:t> brother, who represented God well by over-blessing.</a:t>
            </a:r>
            <a:endParaRPr lang="en-US" sz="3600" b="1" dirty="0"/>
          </a:p>
        </p:txBody>
      </p:sp>
    </p:spTree>
    <p:extLst>
      <p:ext uri="{BB962C8B-B14F-4D97-AF65-F5344CB8AC3E}">
        <p14:creationId xmlns:p14="http://schemas.microsoft.com/office/powerpoint/2010/main" val="19600054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786473"/>
          </a:xfrm>
          <a:prstGeom prst="rect">
            <a:avLst/>
          </a:prstGeom>
          <a:noFill/>
        </p:spPr>
        <p:txBody>
          <a:bodyPr wrap="square" rtlCol="0">
            <a:spAutoFit/>
          </a:bodyPr>
          <a:lstStyle/>
          <a:p>
            <a:pPr lvl="0"/>
            <a:r>
              <a:rPr lang="en-US" sz="3600" b="1" dirty="0" smtClean="0">
                <a:solidFill>
                  <a:schemeClr val="accent6">
                    <a:lumMod val="50000"/>
                  </a:schemeClr>
                </a:solidFill>
              </a:rPr>
              <a:t>Narrative Application</a:t>
            </a:r>
          </a:p>
          <a:p>
            <a:pPr lvl="0">
              <a:spcBef>
                <a:spcPts val="1800"/>
              </a:spcBef>
            </a:pPr>
            <a:r>
              <a:rPr lang="en-US" sz="3600" b="1" dirty="0" smtClean="0"/>
              <a:t>1. Don’t be the subject of God’s irony!  Be a protagonist instead.</a:t>
            </a:r>
            <a:endParaRPr lang="en-US" sz="3600" b="1" dirty="0"/>
          </a:p>
          <a:p>
            <a:pPr>
              <a:spcBef>
                <a:spcPts val="1800"/>
              </a:spcBef>
            </a:pPr>
            <a:r>
              <a:rPr lang="en-US" sz="3600" b="1" dirty="0" smtClean="0"/>
              <a:t>2. Don’t </a:t>
            </a:r>
            <a:r>
              <a:rPr lang="en-US" sz="3600" b="1" dirty="0"/>
              <a:t>blame God for the </a:t>
            </a:r>
            <a:r>
              <a:rPr lang="en-US" sz="3600" b="1" dirty="0" smtClean="0"/>
              <a:t>results of </a:t>
            </a:r>
            <a:r>
              <a:rPr lang="en-US" sz="3600" b="1" dirty="0"/>
              <a:t>your </a:t>
            </a:r>
            <a:r>
              <a:rPr lang="en-US" sz="3600" b="1" dirty="0" smtClean="0"/>
              <a:t>mistakes.  Repent</a:t>
            </a:r>
            <a:r>
              <a:rPr lang="en-US" sz="3600" b="1" dirty="0"/>
              <a:t> </a:t>
            </a:r>
            <a:r>
              <a:rPr lang="en-US" sz="3600" b="1" dirty="0" smtClean="0"/>
              <a:t>instead.</a:t>
            </a:r>
            <a:endParaRPr lang="en-US" sz="3600" b="1" dirty="0"/>
          </a:p>
          <a:p>
            <a:pPr lvl="0">
              <a:spcBef>
                <a:spcPts val="1800"/>
              </a:spcBef>
            </a:pPr>
            <a:r>
              <a:rPr lang="en-US" sz="3600" b="1" dirty="0" smtClean="0"/>
              <a:t>3. Seek refuge under God’s wings.</a:t>
            </a:r>
          </a:p>
          <a:p>
            <a:pPr lvl="0">
              <a:spcBef>
                <a:spcPts val="1800"/>
              </a:spcBef>
            </a:pPr>
            <a:r>
              <a:rPr lang="en-US" sz="3600" b="1" dirty="0" smtClean="0"/>
              <a:t>4. Be </a:t>
            </a:r>
            <a:r>
              <a:rPr lang="en-US" sz="3600" b="1" dirty="0" smtClean="0"/>
              <a:t>an over-</a:t>
            </a:r>
            <a:r>
              <a:rPr lang="en-US" sz="3600" b="1" dirty="0" err="1" smtClean="0"/>
              <a:t>blesser</a:t>
            </a:r>
            <a:r>
              <a:rPr lang="en-US" sz="3600" b="1" dirty="0" smtClean="0"/>
              <a:t> who </a:t>
            </a:r>
            <a:r>
              <a:rPr lang="en-US" sz="3600" b="1" dirty="0" smtClean="0"/>
              <a:t>helps those in need.</a:t>
            </a:r>
            <a:endParaRPr lang="en-US" sz="3600" b="1" dirty="0" smtClean="0"/>
          </a:p>
          <a:p>
            <a:pPr lvl="0">
              <a:spcBef>
                <a:spcPts val="1800"/>
              </a:spcBef>
            </a:pPr>
            <a:r>
              <a:rPr lang="en-US" sz="3600" b="1" dirty="0" smtClean="0"/>
              <a:t>5. Remember that God is a redeemer, and Jesus paid the price to redeem us from our captivity to sin, death, evil, and even the Law.</a:t>
            </a:r>
            <a:endParaRPr lang="en-US" sz="3600" b="1" dirty="0"/>
          </a:p>
        </p:txBody>
      </p:sp>
    </p:spTree>
    <p:extLst>
      <p:ext uri="{BB962C8B-B14F-4D97-AF65-F5344CB8AC3E}">
        <p14:creationId xmlns:p14="http://schemas.microsoft.com/office/powerpoint/2010/main" val="1654918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9512" b="14592"/>
          <a:stretch/>
        </p:blipFill>
        <p:spPr>
          <a:xfrm>
            <a:off x="0" y="0"/>
            <a:ext cx="9144000" cy="1891145"/>
          </a:xfrm>
          <a:prstGeom prst="rect">
            <a:avLst/>
          </a:prstGeom>
        </p:spPr>
      </p:pic>
      <p:sp>
        <p:nvSpPr>
          <p:cNvPr id="5" name="TextBox 4"/>
          <p:cNvSpPr txBox="1"/>
          <p:nvPr/>
        </p:nvSpPr>
        <p:spPr>
          <a:xfrm>
            <a:off x="0" y="1779687"/>
            <a:ext cx="9144000" cy="5078313"/>
          </a:xfrm>
          <a:prstGeom prst="rect">
            <a:avLst/>
          </a:prstGeom>
          <a:noFill/>
        </p:spPr>
        <p:txBody>
          <a:bodyPr wrap="square" rtlCol="0">
            <a:spAutoFit/>
          </a:bodyPr>
          <a:lstStyle/>
          <a:p>
            <a:r>
              <a:rPr lang="en-US" sz="3600" b="1" dirty="0" smtClean="0"/>
              <a:t>Ruth 1.6-7: Then she arose with her daughters-in-law that she might return from the land of Moab, for she had heard in the land of Moab that the LORD had visited His people [the Israelites] in giving them food.  7So she departed from the place where she was, and her two daughters-in-law with her; and they went on the way to return to the land of Judah.  						</a:t>
            </a:r>
            <a:r>
              <a:rPr lang="en-US" sz="1400" b="1" dirty="0" smtClean="0"/>
              <a:t>Photo from freefoto.com</a:t>
            </a:r>
          </a:p>
        </p:txBody>
      </p:sp>
    </p:spTree>
    <p:extLst>
      <p:ext uri="{BB962C8B-B14F-4D97-AF65-F5344CB8AC3E}">
        <p14:creationId xmlns:p14="http://schemas.microsoft.com/office/powerpoint/2010/main" val="3115822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3816" b="-23816"/>
          <a:stretch/>
        </p:blipFill>
        <p:spPr>
          <a:xfrm>
            <a:off x="-793" y="-322118"/>
            <a:ext cx="9144793" cy="1889924"/>
          </a:xfrm>
          <a:prstGeom prst="rect">
            <a:avLst/>
          </a:prstGeom>
        </p:spPr>
      </p:pic>
      <p:sp>
        <p:nvSpPr>
          <p:cNvPr id="5" name="TextBox 4"/>
          <p:cNvSpPr txBox="1"/>
          <p:nvPr/>
        </p:nvSpPr>
        <p:spPr>
          <a:xfrm>
            <a:off x="0" y="1225689"/>
            <a:ext cx="9144000" cy="5847755"/>
          </a:xfrm>
          <a:prstGeom prst="rect">
            <a:avLst/>
          </a:prstGeom>
          <a:noFill/>
        </p:spPr>
        <p:txBody>
          <a:bodyPr wrap="square" rtlCol="0">
            <a:spAutoFit/>
          </a:bodyPr>
          <a:lstStyle/>
          <a:p>
            <a:r>
              <a:rPr lang="en-US" sz="3600" b="1" dirty="0" smtClean="0"/>
              <a:t>Ruth 1.8-10: </a:t>
            </a:r>
            <a:r>
              <a:rPr lang="en-US" sz="3600" b="1" dirty="0"/>
              <a:t>And Naomi said to her two daughters-in-law, “Go, return each of you to her mother's house. May the LORD deal kindly with you as you have dealt with the dead and with me.  </a:t>
            </a:r>
            <a:r>
              <a:rPr lang="en-US" sz="3600" b="1" baseline="30000" dirty="0"/>
              <a:t>9</a:t>
            </a:r>
            <a:r>
              <a:rPr lang="en-US" sz="3600" b="1" dirty="0"/>
              <a:t>May the LORD grant that you may find rest, each in the house of her husband.” Then she kissed them, and they lifted up their voices and wept.  </a:t>
            </a:r>
            <a:r>
              <a:rPr lang="en-US" sz="3600" b="1" baseline="30000" dirty="0"/>
              <a:t>10</a:t>
            </a:r>
            <a:r>
              <a:rPr lang="en-US" sz="3600" b="1" dirty="0"/>
              <a:t>And they said to her, “No, but we will surely return with you to your people</a:t>
            </a:r>
            <a:r>
              <a:rPr lang="en-US" sz="3600" b="1" dirty="0" smtClean="0"/>
              <a:t>.” 						</a:t>
            </a:r>
            <a:r>
              <a:rPr lang="en-US" sz="1400" b="1" dirty="0" smtClean="0"/>
              <a:t>Photo from freefoto.com</a:t>
            </a:r>
          </a:p>
          <a:p>
            <a:endParaRPr lang="en-US" sz="1400" b="1" dirty="0" smtClean="0"/>
          </a:p>
        </p:txBody>
      </p:sp>
    </p:spTree>
    <p:extLst>
      <p:ext uri="{BB962C8B-B14F-4D97-AF65-F5344CB8AC3E}">
        <p14:creationId xmlns:p14="http://schemas.microsoft.com/office/powerpoint/2010/main" val="1988096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4549676"/>
            <a:ext cx="9144000" cy="2308324"/>
          </a:xfrm>
          <a:prstGeom prst="rect">
            <a:avLst/>
          </a:prstGeom>
          <a:solidFill>
            <a:schemeClr val="bg1">
              <a:lumMod val="65000"/>
            </a:schemeClr>
          </a:solidFill>
        </p:spPr>
        <p:txBody>
          <a:bodyPr wrap="square" rtlCol="0">
            <a:spAutoFit/>
          </a:bodyPr>
          <a:lstStyle/>
          <a:p>
            <a:r>
              <a:rPr lang="en-US" sz="3600" b="1" dirty="0" smtClean="0"/>
              <a:t>Ruth 1.11: But Naomi said, “Return, my daughters. Why should you go with me? Have I yet sons in my womb, that they may be your husbands?”</a:t>
            </a:r>
          </a:p>
        </p:txBody>
      </p:sp>
    </p:spTree>
    <p:extLst>
      <p:ext uri="{BB962C8B-B14F-4D97-AF65-F5344CB8AC3E}">
        <p14:creationId xmlns:p14="http://schemas.microsoft.com/office/powerpoint/2010/main" val="1843403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7175"/>
            <a:ext cx="9144000" cy="6760825"/>
          </a:xfrm>
          <a:prstGeom prst="rect">
            <a:avLst/>
          </a:prstGeom>
          <a:noFill/>
        </p:spPr>
        <p:txBody>
          <a:bodyPr wrap="square" rtlCol="0">
            <a:spAutoFit/>
          </a:bodyPr>
          <a:lstStyle/>
          <a:p>
            <a:pPr>
              <a:lnSpc>
                <a:spcPts val="4000"/>
              </a:lnSpc>
            </a:pPr>
            <a:r>
              <a:rPr lang="en-US" sz="3600" b="1" dirty="0" smtClean="0"/>
              <a:t>Ruth 1.12-15: </a:t>
            </a:r>
            <a:r>
              <a:rPr lang="en-US" sz="3600" b="1" dirty="0"/>
              <a:t>“Return, my daughters! Go, for I am too old to have a husband. If I said I have hope, if I should even have a husband tonight and also bear sons, </a:t>
            </a:r>
            <a:r>
              <a:rPr lang="en-US" sz="3600" b="1" dirty="0" smtClean="0"/>
              <a:t>would </a:t>
            </a:r>
            <a:r>
              <a:rPr lang="en-US" sz="3600" b="1" dirty="0"/>
              <a:t>you therefore wait until they were grown? Would you therefore refrain from marrying? No, my daughters; for it is harder for me than for you, for the hand of the LORD has gone forth against me.” </a:t>
            </a:r>
            <a:r>
              <a:rPr lang="en-US" sz="3600" b="1" baseline="30000" dirty="0"/>
              <a:t> </a:t>
            </a:r>
            <a:r>
              <a:rPr lang="en-US" sz="3600" b="1" dirty="0" smtClean="0"/>
              <a:t>And </a:t>
            </a:r>
            <a:r>
              <a:rPr lang="en-US" sz="3600" b="1" dirty="0"/>
              <a:t>they lifted up their voices and wept again; and </a:t>
            </a:r>
            <a:r>
              <a:rPr lang="en-US" sz="3600" b="1" dirty="0" err="1"/>
              <a:t>Orpah</a:t>
            </a:r>
            <a:r>
              <a:rPr lang="en-US" sz="3600" b="1" dirty="0"/>
              <a:t> kissed her mother-in-law, but Ruth clung to her.  </a:t>
            </a:r>
            <a:r>
              <a:rPr lang="en-US" sz="3600" b="1" dirty="0" smtClean="0"/>
              <a:t>Then </a:t>
            </a:r>
            <a:r>
              <a:rPr lang="en-US" sz="3600" b="1" dirty="0"/>
              <a:t>she said, “Behold, your sister-in-law has gone back to her people and her gods; return after your sister-in-law.”</a:t>
            </a:r>
            <a:endParaRPr lang="en-US" sz="3600" b="1" dirty="0" smtClean="0"/>
          </a:p>
        </p:txBody>
      </p:sp>
    </p:spTree>
    <p:extLst>
      <p:ext uri="{BB962C8B-B14F-4D97-AF65-F5344CB8AC3E}">
        <p14:creationId xmlns:p14="http://schemas.microsoft.com/office/powerpoint/2010/main" val="3595580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4892"/>
            <a:ext cx="9144000" cy="4666376"/>
          </a:xfrm>
          <a:prstGeom prst="rect">
            <a:avLst/>
          </a:prstGeom>
          <a:solidFill>
            <a:schemeClr val="bg1">
              <a:lumMod val="65000"/>
            </a:schemeClr>
          </a:solidFill>
        </p:spPr>
      </p:pic>
    </p:spTree>
    <p:extLst>
      <p:ext uri="{BB962C8B-B14F-4D97-AF65-F5344CB8AC3E}">
        <p14:creationId xmlns:p14="http://schemas.microsoft.com/office/powerpoint/2010/main" val="3799191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2661" y="2073499"/>
            <a:ext cx="7501340" cy="4649272"/>
          </a:xfrm>
          <a:prstGeom prst="rect">
            <a:avLst/>
          </a:prstGeom>
          <a:solidFill>
            <a:schemeClr val="bg1">
              <a:lumMod val="65000"/>
            </a:schemeClr>
          </a:solidFill>
        </p:spPr>
      </p:pic>
      <p:pic>
        <p:nvPicPr>
          <p:cNvPr id="3" name="Picture 2"/>
          <p:cNvPicPr>
            <a:picLocks noChangeAspect="1"/>
          </p:cNvPicPr>
          <p:nvPr/>
        </p:nvPicPr>
        <p:blipFill>
          <a:blip r:embed="rId3"/>
          <a:stretch>
            <a:fillRect/>
          </a:stretch>
        </p:blipFill>
        <p:spPr>
          <a:xfrm>
            <a:off x="367754" y="171077"/>
            <a:ext cx="1614488" cy="5341081"/>
          </a:xfrm>
          <a:prstGeom prst="rect">
            <a:avLst/>
          </a:prstGeom>
        </p:spPr>
      </p:pic>
      <p:cxnSp>
        <p:nvCxnSpPr>
          <p:cNvPr id="5" name="Straight Connector 4"/>
          <p:cNvCxnSpPr/>
          <p:nvPr/>
        </p:nvCxnSpPr>
        <p:spPr>
          <a:xfrm flipV="1">
            <a:off x="1146222" y="171077"/>
            <a:ext cx="4262907" cy="620396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262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332</TotalTime>
  <Words>2031</Words>
  <Application>Microsoft Office PowerPoint</Application>
  <PresentationFormat>On-screen Show (4:3)</PresentationFormat>
  <Paragraphs>84</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25</cp:revision>
  <dcterms:created xsi:type="dcterms:W3CDTF">2013-10-25T18:23:20Z</dcterms:created>
  <dcterms:modified xsi:type="dcterms:W3CDTF">2013-11-08T13:05:49Z</dcterms:modified>
</cp:coreProperties>
</file>